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7" r:id="rId21"/>
    <p:sldId id="278" r:id="rId22"/>
    <p:sldId id="279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10069-C13E-D393-A48A-3F7CD9FB2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97EA8-58FA-1358-7B88-737C9A74FE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BDBBB-CD12-E111-67C9-685E9853B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4F5B4-CD38-6792-1D7A-C1848572E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3F755-D801-47E8-4D66-0E1393AFE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7504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849EB-E3F3-1D0B-DA02-A49D47E43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C6771-E6F8-59DF-5F2B-F3738BFB66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16910-74D1-C0BB-CAD0-6DB694CFB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7EDFF-C123-84AD-8E7A-7ECA31FD9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122A7-A415-A4F1-0026-FBF769E32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5064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9579E0-7B26-B7A4-CF03-297274B90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5FC459-1187-5A05-FE68-9B6CBDF31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10DA3-F930-B6B6-CBF9-C0D7743A9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790E4-7358-037E-9101-B5FCB96AE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7B005-2529-AF08-567C-249F55534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752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DFED1-0F9E-AC5F-263A-777EC73D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3EB86-8436-5A6D-F94C-21D4F084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04EE8-F7EA-322E-FA31-B4AE406AA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5C89A-7355-73C8-008B-9B2E3939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92E37-AFDA-840E-06D0-C5DD9DC36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085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FE9A8-5A0F-3D7E-2D1E-4DD6D316E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16224-6651-EEFD-A648-A7B24596D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73CBE-C589-39D2-46B2-A852305AF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37C69-AE87-692E-8A97-0B38164C5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EA565-11D8-32FE-710F-6E4D3DD58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1727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08BDA-1730-48D4-B7C1-4ABD69452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A59F1-BF35-1C7B-B00A-041BB7C77B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72B823-04A9-4DC5-411E-F46EE38F8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878748-048E-C3EA-514B-0FDB80658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3593D-B640-EEC5-7ECF-47B1B11FA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331DC-9F36-EF74-8244-33BE6CBA3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6424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643D1-1852-D4A2-59EB-84F5A82FB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92006-B750-5BF1-3DF5-9D5BDC1E6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64C3E-2852-B934-5153-A79FCFDF0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16D562-3182-3D4A-6D23-8781E45F88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22946B-87E5-C8C4-9977-8D66BBC6D1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2E18B9-8593-93D2-71F3-486D2E2F2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4CFC6C-6C24-F5D2-EF45-082D38ACF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CB63BC-689C-A8DA-D765-780731C62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37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165C6-7B22-45B7-6BAF-98980320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FCE5B3-6615-3D8A-90AA-7A8E9F4C6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476DA2-D53F-8ED7-BFD8-8EF2796BE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EFAF61-F7CE-61ED-8E9F-8BD28F29A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722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E34B78-E7FC-96FE-F3C6-6991A9C07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CB84E3-5008-C9A7-D0EC-4EE48BDEC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304F8-8BD1-B5AC-B90D-0E1931E0B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90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144C3-9280-2D8C-4921-79FAAFBB3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B3BAA-90C6-7F3F-D91D-AAF9E1801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B9AD32-9934-55A2-6BE3-E35995D046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463F2-A736-8997-784E-7FDC2886F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0E48A9-6C9B-77D1-CAC9-6A3622EE6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C4B66-148E-2260-6A33-139DE2DEB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324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D8780-E631-478F-BF2C-AEF0F8984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2F6560-63E3-DE36-A8A2-2D3F30EEB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22B20-F639-6D3A-6A44-5110B6E2A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23424-CE67-7F37-0196-2BE267E65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954F4-C610-8E6E-6675-6583D428C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7ABAC-999B-E957-44EA-37D073C3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7089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2F3D57-004C-3C4A-88C6-F642276F5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EEFDA-99BB-7D9B-E140-B09DC4B82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D10E9-79A7-4B3A-6030-F30CC37373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88011-70E5-4BB5-A729-ADCE472D9892}" type="datetimeFigureOut">
              <a:rPr lang="en-IN" smtClean="0"/>
              <a:t>22-10-2025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43167-2D37-D2C1-ED5E-848963FE62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A3C64-25DC-98AD-0EC7-E27A83E1F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A050A-80D3-4F02-B50E-488F228FD8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4D446-3D3A-602F-CF4D-258B3ADDE3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latin typeface="Algerian" panose="04020705040A02060702" pitchFamily="82" charset="0"/>
              </a:rPr>
              <a:t>Wheels On Rent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158BA4-0A40-C40B-8DCC-1D4FCC3DFA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387599"/>
          </a:xfrm>
        </p:spPr>
        <p:txBody>
          <a:bodyPr>
            <a:normAutofit/>
          </a:bodyPr>
          <a:lstStyle/>
          <a:p>
            <a:r>
              <a:rPr lang="en-US" dirty="0"/>
              <a:t>A Java Swing Application for Booking Vehicles</a:t>
            </a:r>
          </a:p>
          <a:p>
            <a:r>
              <a:rPr lang="en-US" dirty="0"/>
              <a:t>Group 21</a:t>
            </a:r>
          </a:p>
          <a:p>
            <a:r>
              <a:rPr lang="en-US" dirty="0"/>
              <a:t>Akshay Ram M Pai</a:t>
            </a:r>
            <a:endParaRPr lang="en-IN" dirty="0"/>
          </a:p>
          <a:p>
            <a:r>
              <a:rPr lang="en-IN" dirty="0"/>
              <a:t>Adarsh P Vinod</a:t>
            </a:r>
          </a:p>
          <a:p>
            <a:r>
              <a:rPr lang="en-IN" dirty="0"/>
              <a:t>Ameer Nizar</a:t>
            </a:r>
          </a:p>
        </p:txBody>
      </p:sp>
    </p:spTree>
    <p:extLst>
      <p:ext uri="{BB962C8B-B14F-4D97-AF65-F5344CB8AC3E}">
        <p14:creationId xmlns:p14="http://schemas.microsoft.com/office/powerpoint/2010/main" val="3040793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295B6-0F8E-8BC2-7223-2B3982B2F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813" y="137651"/>
            <a:ext cx="11166987" cy="943897"/>
          </a:xfrm>
        </p:spPr>
        <p:txBody>
          <a:bodyPr/>
          <a:lstStyle/>
          <a:p>
            <a:r>
              <a:rPr lang="en-IN" dirty="0"/>
              <a:t>Secure 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1E47F-4D58-CF5B-B3C1-D938D8AC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813" y="940721"/>
            <a:ext cx="10515600" cy="5779627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Modular Authentication Flow:</a:t>
            </a:r>
            <a:endParaRPr lang="en-US" dirty="0"/>
          </a:p>
          <a:p>
            <a:pPr lvl="1"/>
            <a:r>
              <a:rPr lang="en-US" dirty="0"/>
              <a:t>After selecting a vehicle, the user is directed to an authentication portal (</a:t>
            </a:r>
            <a:r>
              <a:rPr lang="en-US" dirty="0" err="1"/>
              <a:t>BookingConfirmationGUI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This screen clearly presents two distinct paths: </a:t>
            </a:r>
            <a:r>
              <a:rPr lang="en-US" b="1" dirty="0"/>
              <a:t>Register</a:t>
            </a:r>
            <a:r>
              <a:rPr lang="en-US" dirty="0"/>
              <a:t> (for new users) or </a:t>
            </a:r>
            <a:r>
              <a:rPr lang="en-US" b="1" dirty="0"/>
              <a:t>Log In</a:t>
            </a:r>
            <a:r>
              <a:rPr lang="en-US" dirty="0"/>
              <a:t> (for existing users).</a:t>
            </a:r>
          </a:p>
          <a:p>
            <a:r>
              <a:rPr lang="en-US" b="1" dirty="0"/>
              <a:t>New User Registration (KYC):</a:t>
            </a:r>
            <a:endParaRPr lang="en-US" dirty="0"/>
          </a:p>
          <a:p>
            <a:pPr lvl="1"/>
            <a:r>
              <a:rPr lang="en-US" dirty="0"/>
              <a:t>The registration form (RegistrationGUI.java) collects all necessary "Know Your Customer" (KYC) details: Name, Email, Age, License Number, Aadhar Number, and Phone.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MySQLAuthUtil.registerUser</a:t>
            </a:r>
            <a:r>
              <a:rPr lang="en-US" dirty="0"/>
              <a:t>() method inserts this data into the users table.</a:t>
            </a:r>
          </a:p>
          <a:p>
            <a:pPr lvl="1"/>
            <a:r>
              <a:rPr lang="en-US" dirty="0"/>
              <a:t>The database enforces a </a:t>
            </a:r>
            <a:r>
              <a:rPr lang="en-US" b="1" dirty="0"/>
              <a:t>UNIQUE constraint</a:t>
            </a:r>
            <a:r>
              <a:rPr lang="en-US" dirty="0"/>
              <a:t> on the email field to prevent duplicate accounts.</a:t>
            </a:r>
          </a:p>
          <a:p>
            <a:r>
              <a:rPr lang="en-US" b="1" dirty="0"/>
              <a:t>Existing User Login:</a:t>
            </a:r>
            <a:endParaRPr lang="en-US" dirty="0"/>
          </a:p>
          <a:p>
            <a:pPr lvl="1"/>
            <a:r>
              <a:rPr lang="en-US" dirty="0"/>
              <a:t>The login form (LoginGUI.java) validates credentials using the </a:t>
            </a:r>
            <a:r>
              <a:rPr lang="en-US" dirty="0" err="1"/>
              <a:t>MySQLAuthUtil.authenticateUser</a:t>
            </a:r>
            <a:r>
              <a:rPr lang="en-US" dirty="0"/>
              <a:t>() method.</a:t>
            </a:r>
          </a:p>
          <a:p>
            <a:pPr lvl="1"/>
            <a:r>
              <a:rPr lang="en-US" b="1" dirty="0"/>
              <a:t>Logic:</a:t>
            </a:r>
            <a:r>
              <a:rPr lang="en-US" dirty="0"/>
              <a:t> SELECT name FROM users WHERE email = ? AND </a:t>
            </a:r>
            <a:r>
              <a:rPr lang="en-US" dirty="0" err="1"/>
              <a:t>password_hash</a:t>
            </a:r>
            <a:r>
              <a:rPr lang="en-US" dirty="0"/>
              <a:t> = ?</a:t>
            </a:r>
          </a:p>
          <a:p>
            <a:pPr lvl="1"/>
            <a:r>
              <a:rPr lang="en-US" b="1" dirty="0"/>
              <a:t>Project Demo Feature:</a:t>
            </a:r>
            <a:r>
              <a:rPr lang="en-US" dirty="0"/>
              <a:t> A test user (project@test.com / secure123) is automatically inserted </a:t>
            </a:r>
            <a:r>
              <a:rPr lang="en-US" i="1" dirty="0"/>
              <a:t>only</a:t>
            </a:r>
            <a:r>
              <a:rPr lang="en-US" dirty="0"/>
              <a:t> when the </a:t>
            </a:r>
            <a:r>
              <a:rPr lang="en-US" dirty="0" err="1"/>
              <a:t>LoginGUI</a:t>
            </a:r>
            <a:r>
              <a:rPr lang="en-US" dirty="0"/>
              <a:t> is opened, guaranteeing a successful login path for demonstration.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1146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C0654-A5E6-AE94-3436-72F9C3465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13" y="148816"/>
            <a:ext cx="10515600" cy="1031056"/>
          </a:xfrm>
        </p:spPr>
        <p:txBody>
          <a:bodyPr/>
          <a:lstStyle/>
          <a:p>
            <a:r>
              <a:rPr lang="en-IN" dirty="0"/>
              <a:t>Secure Authentication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C20B6F-6DE4-78B1-68A0-745059CC4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7"/>
          <a:stretch>
            <a:fillRect/>
          </a:stretch>
        </p:blipFill>
        <p:spPr>
          <a:xfrm>
            <a:off x="3814224" y="1337187"/>
            <a:ext cx="4452427" cy="5250938"/>
          </a:xfrm>
        </p:spPr>
      </p:pic>
    </p:spTree>
    <p:extLst>
      <p:ext uri="{BB962C8B-B14F-4D97-AF65-F5344CB8AC3E}">
        <p14:creationId xmlns:p14="http://schemas.microsoft.com/office/powerpoint/2010/main" val="1502654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7F8B2-A3DC-06F6-FE5A-CC181F444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04" y="109487"/>
            <a:ext cx="10515600" cy="1325563"/>
          </a:xfrm>
        </p:spPr>
        <p:txBody>
          <a:bodyPr/>
          <a:lstStyle/>
          <a:p>
            <a:r>
              <a:rPr lang="en-IN" dirty="0"/>
              <a:t>Secure Authentication(Login)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A1E2CF-F4F6-A85D-F96F-FE10B9066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95"/>
          <a:stretch>
            <a:fillRect/>
          </a:stretch>
        </p:blipFill>
        <p:spPr>
          <a:xfrm>
            <a:off x="3212787" y="2389239"/>
            <a:ext cx="4486901" cy="3962400"/>
          </a:xfrm>
        </p:spPr>
      </p:pic>
    </p:spTree>
    <p:extLst>
      <p:ext uri="{BB962C8B-B14F-4D97-AF65-F5344CB8AC3E}">
        <p14:creationId xmlns:p14="http://schemas.microsoft.com/office/powerpoint/2010/main" val="3127082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7A5ED-958C-E95B-15AA-7B53F50C8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755" y="119319"/>
            <a:ext cx="10515600" cy="1325563"/>
          </a:xfrm>
        </p:spPr>
        <p:txBody>
          <a:bodyPr/>
          <a:lstStyle/>
          <a:p>
            <a:r>
              <a:rPr lang="en-US" dirty="0"/>
              <a:t>Secure Authentication(Register)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F0495E0-798D-50FC-9F87-79B5C6843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9"/>
          <a:stretch>
            <a:fillRect/>
          </a:stretch>
        </p:blipFill>
        <p:spPr>
          <a:xfrm>
            <a:off x="3431513" y="1632155"/>
            <a:ext cx="4325674" cy="4965495"/>
          </a:xfrm>
        </p:spPr>
      </p:pic>
    </p:spTree>
    <p:extLst>
      <p:ext uri="{BB962C8B-B14F-4D97-AF65-F5344CB8AC3E}">
        <p14:creationId xmlns:p14="http://schemas.microsoft.com/office/powerpoint/2010/main" val="2211708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C6102-8B51-E3C4-05ED-D5B646C98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413" y="168480"/>
            <a:ext cx="10515600" cy="765585"/>
          </a:xfrm>
        </p:spPr>
        <p:txBody>
          <a:bodyPr>
            <a:normAutofit fontScale="90000"/>
          </a:bodyPr>
          <a:lstStyle/>
          <a:p>
            <a:br>
              <a:rPr lang="en-IN" b="1" dirty="0"/>
            </a:br>
            <a:r>
              <a:rPr lang="en-IN" b="1" dirty="0"/>
              <a:t>Booking Finalization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2669A-CDDE-B83B-2B3A-A541F28C8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754" y="842398"/>
            <a:ext cx="10515600" cy="5847121"/>
          </a:xfrm>
        </p:spPr>
        <p:txBody>
          <a:bodyPr/>
          <a:lstStyle/>
          <a:p>
            <a:r>
              <a:rPr lang="en-US" b="1" dirty="0"/>
              <a:t>Final Booking Review:</a:t>
            </a:r>
            <a:endParaRPr lang="en-US" dirty="0"/>
          </a:p>
          <a:p>
            <a:pPr lvl="1"/>
            <a:r>
              <a:rPr lang="en-US" dirty="0"/>
              <a:t>Before payment, the </a:t>
            </a:r>
            <a:r>
              <a:rPr lang="en-US" dirty="0" err="1"/>
              <a:t>PaymentConfirmationGUI</a:t>
            </a:r>
            <a:r>
              <a:rPr lang="en-US" dirty="0"/>
              <a:t> aggregates all data for one final check: Authenticated User, Vehicle Image &amp; Model, Pickup/Drop-off Times, and Final Calculated Price. [Include screenshot of the Payment Review screen]</a:t>
            </a:r>
          </a:p>
          <a:p>
            <a:r>
              <a:rPr lang="en-US" b="1" dirty="0"/>
              <a:t>Simulated UPI Payment:</a:t>
            </a:r>
            <a:endParaRPr lang="en-US" dirty="0"/>
          </a:p>
          <a:p>
            <a:pPr lvl="1"/>
            <a:r>
              <a:rPr lang="en-US" dirty="0"/>
              <a:t>To demonstrate a complete payment flow without complex APIs, a </a:t>
            </a:r>
            <a:r>
              <a:rPr lang="en-US" b="1" dirty="0"/>
              <a:t>payment simulation</a:t>
            </a:r>
            <a:r>
              <a:rPr lang="en-US" dirty="0"/>
              <a:t> is used.</a:t>
            </a:r>
          </a:p>
          <a:p>
            <a:pPr lvl="1"/>
            <a:r>
              <a:rPr lang="en-US" dirty="0"/>
              <a:t>Clicking "Proceed to Payment" opens a modal dialog showing a placeholder UPI QR code (upi_qr_code.png).</a:t>
            </a:r>
          </a:p>
          <a:p>
            <a:pPr lvl="1"/>
            <a:r>
              <a:rPr lang="en-US" dirty="0"/>
              <a:t>A "Simulate Successful Payment" button mimics a successful bank transaction.</a:t>
            </a:r>
          </a:p>
          <a:p>
            <a:r>
              <a:rPr lang="en-US" b="1" dirty="0"/>
              <a:t>Final Receipt &amp; Window Management:</a:t>
            </a:r>
            <a:endParaRPr lang="en-US" dirty="0"/>
          </a:p>
          <a:p>
            <a:pPr lvl="1"/>
            <a:r>
              <a:rPr lang="en-US" dirty="0"/>
              <a:t>Upon successful simulation, the payment window is </a:t>
            </a:r>
            <a:r>
              <a:rPr lang="en-US" b="1" dirty="0"/>
              <a:t>disposed</a:t>
            </a:r>
            <a:r>
              <a:rPr lang="en-US" dirty="0"/>
              <a:t> (not just hidden) to prevent window clutter.</a:t>
            </a:r>
          </a:p>
          <a:p>
            <a:pPr lvl="1"/>
            <a:r>
              <a:rPr lang="en-US" dirty="0"/>
              <a:t>A final, clean receipt (</a:t>
            </a:r>
            <a:r>
              <a:rPr lang="en-US" dirty="0" err="1"/>
              <a:t>FinalConfirmationGUI</a:t>
            </a:r>
            <a:r>
              <a:rPr lang="en-US" dirty="0"/>
              <a:t>) is displayed, providing the user with all booking info, the </a:t>
            </a:r>
            <a:r>
              <a:rPr lang="en-US" b="1" dirty="0"/>
              <a:t>static pickup address</a:t>
            </a:r>
            <a:r>
              <a:rPr lang="en-US" dirty="0"/>
              <a:t>, and a </a:t>
            </a:r>
            <a:r>
              <a:rPr lang="en-US" b="1" dirty="0"/>
              <a:t>support phone number</a:t>
            </a:r>
            <a:r>
              <a:rPr lang="en-US" dirty="0"/>
              <a:t>. [Include screenshot of the Final Receipt screen]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1691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2B660A-326F-73CA-C28C-24ABFFB4D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981" y="681036"/>
            <a:ext cx="7266038" cy="549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988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35CF-D7CD-30CB-1B5B-31F508C17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85482"/>
            <a:ext cx="10515600" cy="1325563"/>
          </a:xfrm>
        </p:spPr>
        <p:txBody>
          <a:bodyPr/>
          <a:lstStyle/>
          <a:p>
            <a:r>
              <a:rPr lang="en-US" dirty="0"/>
              <a:t>Payment Gateway(UPI)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72DEF6-7E46-BF6A-1DBC-97E83B3353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707" y="1340881"/>
            <a:ext cx="4010585" cy="5401429"/>
          </a:xfrm>
        </p:spPr>
      </p:pic>
    </p:spTree>
    <p:extLst>
      <p:ext uri="{BB962C8B-B14F-4D97-AF65-F5344CB8AC3E}">
        <p14:creationId xmlns:p14="http://schemas.microsoft.com/office/powerpoint/2010/main" val="1958537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304AA-1DA5-97B0-1F50-87AD01F16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48" y="18256"/>
            <a:ext cx="10515600" cy="1151784"/>
          </a:xfrm>
        </p:spPr>
        <p:txBody>
          <a:bodyPr/>
          <a:lstStyle/>
          <a:p>
            <a:r>
              <a:rPr lang="en-US" dirty="0"/>
              <a:t>Final Confirmation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FBE94E-3536-7773-5C53-A7148ECBA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07" y="1087438"/>
            <a:ext cx="6055562" cy="5519737"/>
          </a:xfrm>
        </p:spPr>
      </p:pic>
    </p:spTree>
    <p:extLst>
      <p:ext uri="{BB962C8B-B14F-4D97-AF65-F5344CB8AC3E}">
        <p14:creationId xmlns:p14="http://schemas.microsoft.com/office/powerpoint/2010/main" val="3837853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FB9E1-D811-0463-FD84-E365A3948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03" y="178312"/>
            <a:ext cx="10515600" cy="785249"/>
          </a:xfrm>
        </p:spPr>
        <p:txBody>
          <a:bodyPr/>
          <a:lstStyle/>
          <a:p>
            <a:r>
              <a:rPr lang="en-IN" dirty="0"/>
              <a:t>Conclusion &amp; 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321DE-464C-B9DF-B424-441A5F954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77" y="963561"/>
            <a:ext cx="11862620" cy="5565058"/>
          </a:xfrm>
        </p:spPr>
        <p:txBody>
          <a:bodyPr/>
          <a:lstStyle/>
          <a:p>
            <a:r>
              <a:rPr lang="en-US" b="1" dirty="0"/>
              <a:t>Project Summary:</a:t>
            </a:r>
            <a:endParaRPr lang="en-US" dirty="0"/>
          </a:p>
          <a:p>
            <a:pPr lvl="1"/>
            <a:r>
              <a:rPr lang="en-US" dirty="0"/>
              <a:t>We successfully developed a full-stack Java Swing application that manages the entire vehicle rental process.</a:t>
            </a:r>
          </a:p>
          <a:p>
            <a:pPr lvl="1"/>
            <a:r>
              <a:rPr lang="en-US" dirty="0"/>
              <a:t>The project demonstrates a clear understanding of OOP principles, Swing GUI design, JDBC connectivity, and MySQL database management.</a:t>
            </a:r>
          </a:p>
          <a:p>
            <a:r>
              <a:rPr lang="en-US" b="1" dirty="0"/>
              <a:t>Future Scope (Potential Improvements):</a:t>
            </a:r>
            <a:endParaRPr lang="en-US" dirty="0"/>
          </a:p>
          <a:p>
            <a:pPr lvl="1"/>
            <a:r>
              <a:rPr lang="en-US" b="1" dirty="0"/>
              <a:t>Real-time Availability:</a:t>
            </a:r>
            <a:r>
              <a:rPr lang="en-US" dirty="0"/>
              <a:t> Implement logic to check the bookings table and disable/hide vehicles that are already booked for the selected time range.</a:t>
            </a:r>
          </a:p>
          <a:p>
            <a:pPr lvl="1"/>
            <a:r>
              <a:rPr lang="en-US" b="1" dirty="0"/>
              <a:t>Secure Passwords:</a:t>
            </a:r>
            <a:r>
              <a:rPr lang="en-US" dirty="0"/>
              <a:t> Implement password hashing (e.g., SHA-256 or </a:t>
            </a:r>
            <a:r>
              <a:rPr lang="en-US" dirty="0" err="1"/>
              <a:t>bcrypt</a:t>
            </a:r>
            <a:r>
              <a:rPr lang="en-US" dirty="0"/>
              <a:t>) instead of storing plaintext passwords (a known limitation for this project).</a:t>
            </a:r>
          </a:p>
          <a:p>
            <a:pPr lvl="1"/>
            <a:r>
              <a:rPr lang="en-US" b="1" dirty="0"/>
              <a:t>User Profiles:</a:t>
            </a:r>
            <a:r>
              <a:rPr lang="en-US" dirty="0"/>
              <a:t> Allow logged-in users to view their booking history.</a:t>
            </a:r>
          </a:p>
          <a:p>
            <a:pPr lvl="1"/>
            <a:r>
              <a:rPr lang="en-US" b="1" dirty="0"/>
              <a:t>Real Payment API:</a:t>
            </a:r>
            <a:r>
              <a:rPr lang="en-US" dirty="0"/>
              <a:t> Integrate a real payment gateway like Stripe or </a:t>
            </a:r>
            <a:r>
              <a:rPr lang="en-US" dirty="0" err="1"/>
              <a:t>Razorpay</a:t>
            </a:r>
            <a:r>
              <a:rPr lang="en-US" dirty="0"/>
              <a:t>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4143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AAAB1-0CCE-EB69-A18B-C2BC4F9D7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9069A-35F2-93D9-A1EE-1802FF33A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3471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3473F-E8F4-3E77-871F-685AF48DA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45" y="109486"/>
            <a:ext cx="11157155" cy="795081"/>
          </a:xfrm>
        </p:spPr>
        <p:txBody>
          <a:bodyPr>
            <a:normAutofit fontScale="90000"/>
          </a:bodyPr>
          <a:lstStyle/>
          <a:p>
            <a:br>
              <a:rPr lang="en-IN" b="1" dirty="0"/>
            </a:br>
            <a:r>
              <a:rPr lang="en-IN" b="1" dirty="0"/>
              <a:t>Introduction - Project Overview</a:t>
            </a:r>
            <a:br>
              <a:rPr lang="en-IN" b="1" dirty="0"/>
            </a:br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B5CFE-2FCA-CF69-DDD8-E3499972A5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23" y="904567"/>
            <a:ext cx="11838038" cy="58439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The Problem:</a:t>
            </a:r>
            <a:r>
              <a:rPr lang="en-US" dirty="0"/>
              <a:t> </a:t>
            </a:r>
          </a:p>
          <a:p>
            <a:r>
              <a:rPr lang="en-US" sz="2400" dirty="0"/>
              <a:t>The market for vehicle rentals is fragmented. </a:t>
            </a:r>
          </a:p>
          <a:p>
            <a:r>
              <a:rPr lang="en-US" sz="2400" dirty="0"/>
              <a:t>Users often need different apps for cars, bikes, or scooters. </a:t>
            </a:r>
          </a:p>
          <a:p>
            <a:r>
              <a:rPr lang="en-US" sz="2400" dirty="0"/>
              <a:t>There is a need for a single, simple, and reliable desktop application that manages the entire booking process from selection to confirmation.</a:t>
            </a:r>
          </a:p>
          <a:p>
            <a:pPr marL="0" indent="0">
              <a:buNone/>
            </a:pPr>
            <a:r>
              <a:rPr lang="en-US" b="1" dirty="0"/>
              <a:t>The Solution:</a:t>
            </a:r>
            <a:r>
              <a:rPr lang="en-US" sz="2200" dirty="0"/>
              <a:t> </a:t>
            </a:r>
          </a:p>
          <a:p>
            <a:r>
              <a:rPr lang="en-US" sz="2400" dirty="0"/>
              <a:t>A complete desktop application built using Java Swing. </a:t>
            </a:r>
          </a:p>
          <a:p>
            <a:r>
              <a:rPr lang="en-US" sz="2400" dirty="0"/>
              <a:t>Our system provides a seamless, end-to-end user experience, allowing users to select, book, and confirm a vehicle rental in one continuous workflow.</a:t>
            </a:r>
          </a:p>
          <a:p>
            <a:pPr marL="0" indent="0">
              <a:buNone/>
            </a:pPr>
            <a:r>
              <a:rPr lang="en-US" b="1" dirty="0"/>
              <a:t>Core Objective:</a:t>
            </a:r>
            <a:r>
              <a:rPr lang="en-US" dirty="0"/>
              <a:t> </a:t>
            </a:r>
          </a:p>
          <a:p>
            <a:r>
              <a:rPr lang="en-US" sz="2400" dirty="0"/>
              <a:t>To design and implement a robust application that handles vehicle selection, dynamic pricing, user authentication, and a simulated payment process, all linked to a persistent MySQL database.</a:t>
            </a:r>
            <a:br>
              <a:rPr lang="en-IN" sz="2400" dirty="0"/>
            </a:b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24950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8923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58A30-704F-8D01-1B5A-62DDC3366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183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eelss">
            <a:hlinkClick r:id="" action="ppaction://media"/>
            <a:extLst>
              <a:ext uri="{FF2B5EF4-FFF2-40B4-BE49-F238E27FC236}">
                <a16:creationId xmlns:a16="http://schemas.microsoft.com/office/drawing/2014/main" id="{37AD82BB-2245-D4C4-FD14-47231657A7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613" y="0"/>
            <a:ext cx="12042775" cy="6773863"/>
          </a:xfrm>
        </p:spPr>
      </p:pic>
    </p:spTree>
    <p:extLst>
      <p:ext uri="{BB962C8B-B14F-4D97-AF65-F5344CB8AC3E}">
        <p14:creationId xmlns:p14="http://schemas.microsoft.com/office/powerpoint/2010/main" val="420230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676A47-09BB-6E22-52D4-30B5B922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180" y="1995948"/>
            <a:ext cx="10515600" cy="2890684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THANK YOU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287372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089C0-E4E0-EE76-F706-DC9E8CDF0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6" y="109729"/>
            <a:ext cx="12029768" cy="785007"/>
          </a:xfrm>
        </p:spPr>
        <p:txBody>
          <a:bodyPr/>
          <a:lstStyle/>
          <a:p>
            <a:r>
              <a:rPr lang="en-IN" dirty="0"/>
              <a:t>Introduction - Technology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F9AD8-CDB3-9CAA-2496-77BB244BE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16" y="894735"/>
            <a:ext cx="12029768" cy="58535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b="1" dirty="0"/>
              <a:t>Frontend (GUI):</a:t>
            </a:r>
            <a:r>
              <a:rPr lang="en-IN" dirty="0"/>
              <a:t> </a:t>
            </a:r>
            <a:r>
              <a:rPr lang="en-IN" b="1" dirty="0"/>
              <a:t>Java Swing</a:t>
            </a:r>
            <a:endParaRPr lang="en-IN" dirty="0"/>
          </a:p>
          <a:p>
            <a:r>
              <a:rPr lang="en-IN" sz="2200" i="1" dirty="0"/>
              <a:t>Why?</a:t>
            </a:r>
            <a:r>
              <a:rPr lang="en-IN" sz="2200" dirty="0"/>
              <a:t> A powerful, platform-independent toolkit for building rich desktop applications.</a:t>
            </a:r>
          </a:p>
          <a:p>
            <a:r>
              <a:rPr lang="en-IN" sz="2200" i="1" dirty="0"/>
              <a:t>Key Components Used:</a:t>
            </a:r>
            <a:r>
              <a:rPr lang="en-IN" sz="2200" dirty="0"/>
              <a:t> </a:t>
            </a:r>
            <a:r>
              <a:rPr lang="en-IN" sz="2200" dirty="0" err="1"/>
              <a:t>JFrame</a:t>
            </a:r>
            <a:r>
              <a:rPr lang="en-IN" sz="2200" dirty="0"/>
              <a:t> (for all windows), </a:t>
            </a:r>
            <a:r>
              <a:rPr lang="en-IN" sz="2200" dirty="0" err="1"/>
              <a:t>JTabbedPane</a:t>
            </a:r>
            <a:r>
              <a:rPr lang="en-IN" sz="2200" dirty="0"/>
              <a:t> (to categorize vehicles), </a:t>
            </a:r>
            <a:r>
              <a:rPr lang="en-IN" sz="2200" dirty="0" err="1"/>
              <a:t>JPanel</a:t>
            </a:r>
            <a:r>
              <a:rPr lang="en-IN" sz="2200" dirty="0"/>
              <a:t> &amp; </a:t>
            </a:r>
            <a:r>
              <a:rPr lang="en-IN" sz="2200" dirty="0" err="1"/>
              <a:t>GridBagLayout</a:t>
            </a:r>
            <a:r>
              <a:rPr lang="en-IN" sz="2200" dirty="0"/>
              <a:t> (for clean, responsive layouts), </a:t>
            </a:r>
            <a:r>
              <a:rPr lang="en-IN" sz="2200" dirty="0" err="1"/>
              <a:t>JSpinner</a:t>
            </a:r>
            <a:r>
              <a:rPr lang="en-IN" sz="2200" dirty="0"/>
              <a:t> (for time), and custom-built </a:t>
            </a:r>
            <a:r>
              <a:rPr lang="en-IN" sz="2200" dirty="0" err="1"/>
              <a:t>JDialog</a:t>
            </a:r>
            <a:r>
              <a:rPr lang="en-IN" sz="2200" dirty="0"/>
              <a:t> components (for the calendar picker).</a:t>
            </a:r>
          </a:p>
          <a:p>
            <a:pPr marL="0" indent="0">
              <a:buNone/>
            </a:pPr>
            <a:r>
              <a:rPr lang="en-US" b="1" dirty="0"/>
              <a:t>Backend (Logic):</a:t>
            </a:r>
            <a:r>
              <a:rPr lang="en-US" dirty="0"/>
              <a:t> </a:t>
            </a:r>
            <a:r>
              <a:rPr lang="en-US" b="1" dirty="0"/>
              <a:t>Java (JDK)</a:t>
            </a:r>
            <a:endParaRPr lang="en-US" dirty="0"/>
          </a:p>
          <a:p>
            <a:r>
              <a:rPr lang="en-US" sz="2200" i="1" dirty="0"/>
              <a:t>Why?</a:t>
            </a:r>
            <a:r>
              <a:rPr lang="en-US" sz="2200" dirty="0"/>
              <a:t> A robust, object-oriented language to manage all business logic, event handling, and data validation.</a:t>
            </a:r>
          </a:p>
          <a:p>
            <a:r>
              <a:rPr lang="en-US" sz="2200" i="1" dirty="0"/>
              <a:t>Role:</a:t>
            </a:r>
            <a:r>
              <a:rPr lang="en-US" sz="2200" dirty="0"/>
              <a:t> All ActionListener events, price calculations, and date/time logic are handled by Java.</a:t>
            </a:r>
          </a:p>
          <a:p>
            <a:pPr marL="0" indent="0">
              <a:buNone/>
            </a:pPr>
            <a:r>
              <a:rPr lang="en-US" b="1" dirty="0"/>
              <a:t>Database Connectivity:</a:t>
            </a:r>
            <a:r>
              <a:rPr lang="en-US" dirty="0"/>
              <a:t> </a:t>
            </a:r>
            <a:r>
              <a:rPr lang="en-US" b="1" dirty="0"/>
              <a:t>JDBC (Java Database Connectivity)</a:t>
            </a:r>
            <a:endParaRPr lang="en-US" dirty="0"/>
          </a:p>
          <a:p>
            <a:r>
              <a:rPr lang="en-US" sz="2200" i="1" dirty="0"/>
              <a:t>Why?</a:t>
            </a:r>
            <a:r>
              <a:rPr lang="en-US" sz="2200" dirty="0"/>
              <a:t> The standard Java API that acts as the "bridge" between the Java application and the database, allowing us to send SQL queries and receive results.</a:t>
            </a:r>
          </a:p>
          <a:p>
            <a:pPr marL="0" indent="0">
              <a:buNone/>
            </a:pPr>
            <a:r>
              <a:rPr lang="en-IN" b="1" dirty="0"/>
              <a:t>Database (Storage):</a:t>
            </a:r>
            <a:r>
              <a:rPr lang="en-IN" dirty="0"/>
              <a:t> </a:t>
            </a:r>
            <a:r>
              <a:rPr lang="en-IN" b="1" dirty="0"/>
              <a:t>MySQL</a:t>
            </a:r>
          </a:p>
          <a:p>
            <a:pPr marL="0" indent="0">
              <a:buNone/>
            </a:pPr>
            <a:r>
              <a:rPr lang="en-IN" sz="2400" i="1" dirty="0"/>
              <a:t>Why?</a:t>
            </a:r>
            <a:r>
              <a:rPr lang="en-IN" sz="2400" dirty="0"/>
              <a:t> A fast, reliable, and open-source Relational Database Management System (RDBMS).</a:t>
            </a:r>
          </a:p>
          <a:p>
            <a:pPr marL="0" indent="0">
              <a:buNone/>
            </a:pPr>
            <a:r>
              <a:rPr lang="en-IN" sz="2400" i="1" dirty="0"/>
              <a:t>Role:</a:t>
            </a:r>
            <a:r>
              <a:rPr lang="en-IN" sz="2400" dirty="0"/>
              <a:t> Used to store all persistent data in two main tables:</a:t>
            </a:r>
          </a:p>
          <a:p>
            <a:pPr lvl="2"/>
            <a:r>
              <a:rPr lang="en-IN" sz="2200" dirty="0"/>
              <a:t>users: Stores customer registration data, including credentials and KYC info.</a:t>
            </a:r>
          </a:p>
          <a:p>
            <a:pPr lvl="2"/>
            <a:r>
              <a:rPr lang="en-IN" sz="2200" dirty="0"/>
              <a:t>bookings: Stores details of every rental (vehicle type, dates, etc.).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5236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90ED9-987E-3D9D-6068-6F3E2C3EA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285"/>
            <a:ext cx="10703560" cy="650875"/>
          </a:xfrm>
        </p:spPr>
        <p:txBody>
          <a:bodyPr>
            <a:normAutofit fontScale="90000"/>
          </a:bodyPr>
          <a:lstStyle/>
          <a:p>
            <a:r>
              <a:rPr lang="en-IN" dirty="0"/>
              <a:t>Booking Initiation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24702-44DC-6571-D367-2C6324B49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80" y="772160"/>
            <a:ext cx="10515600" cy="5885815"/>
          </a:xfrm>
        </p:spPr>
        <p:txBody>
          <a:bodyPr/>
          <a:lstStyle/>
          <a:p>
            <a:pPr marL="0" indent="0">
              <a:buNone/>
            </a:pPr>
            <a:r>
              <a:rPr lang="en-IN" b="1" dirty="0"/>
              <a:t>Intuitive Date/Time Selection:</a:t>
            </a:r>
            <a:endParaRPr lang="en-IN" dirty="0"/>
          </a:p>
          <a:p>
            <a:r>
              <a:rPr lang="en-IN" sz="2200" dirty="0"/>
              <a:t>Instead of error-prone text fields, we implemented a modern, visual date picker.</a:t>
            </a:r>
          </a:p>
          <a:p>
            <a:r>
              <a:rPr lang="en-IN" sz="2200" dirty="0"/>
              <a:t>A custom, modal </a:t>
            </a:r>
            <a:r>
              <a:rPr lang="en-IN" sz="2200" b="1" dirty="0" err="1"/>
              <a:t>JDialog</a:t>
            </a:r>
            <a:r>
              <a:rPr lang="en-IN" sz="2200" b="1" dirty="0"/>
              <a:t> calendar</a:t>
            </a:r>
            <a:r>
              <a:rPr lang="en-IN" sz="2200" dirty="0"/>
              <a:t> (CalendarDialog.java) provides a professional, user-friendly way to select dates. </a:t>
            </a:r>
          </a:p>
          <a:p>
            <a:r>
              <a:rPr lang="en-IN" sz="2200" dirty="0" err="1"/>
              <a:t>JSpinner</a:t>
            </a:r>
            <a:r>
              <a:rPr lang="en-IN" sz="2200" dirty="0"/>
              <a:t> components are used for precise time (</a:t>
            </a:r>
            <a:r>
              <a:rPr lang="en-IN" sz="2200" dirty="0" err="1"/>
              <a:t>HH:mm</a:t>
            </a:r>
            <a:r>
              <a:rPr lang="en-IN" sz="2200" dirty="0"/>
              <a:t>) selection.</a:t>
            </a:r>
          </a:p>
          <a:p>
            <a:pPr marL="0" indent="0">
              <a:buNone/>
            </a:pPr>
            <a:r>
              <a:rPr lang="en-US" b="1" dirty="0"/>
              <a:t>Initial Validation:</a:t>
            </a:r>
            <a:endParaRPr lang="en-US" dirty="0"/>
          </a:p>
          <a:p>
            <a:r>
              <a:rPr lang="en-US" sz="2200" dirty="0"/>
              <a:t>The system performs an initial check to ensure the </a:t>
            </a:r>
            <a:r>
              <a:rPr lang="en-US" sz="2200" b="1" dirty="0"/>
              <a:t>drop-off date/time is after the pickup date/time</a:t>
            </a:r>
            <a:r>
              <a:rPr lang="en-US" sz="2200" dirty="0"/>
              <a:t>, preventing invalid booking attempts early in the process.</a:t>
            </a:r>
          </a:p>
          <a:p>
            <a:pPr marL="0" indent="0">
              <a:buNone/>
            </a:pPr>
            <a:r>
              <a:rPr lang="en-US" b="1" dirty="0"/>
              <a:t>Database Integration:</a:t>
            </a:r>
            <a:endParaRPr lang="en-US" dirty="0"/>
          </a:p>
          <a:p>
            <a:r>
              <a:rPr lang="en-US" sz="2200" dirty="0"/>
              <a:t>Upon clicking "Book Dates," the system provisionally creates a new record in the bookings table in MySQL.</a:t>
            </a:r>
          </a:p>
          <a:p>
            <a:r>
              <a:rPr lang="en-US" sz="2200" dirty="0"/>
              <a:t>This "pre-booking" step secures the selected times and passes the booking details to the next stage of the workflow.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3715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936C6-3E20-30DA-77E8-E76F41B9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 Initiation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68C5AD-1D52-CDE8-3456-C2C8E6E95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865" y="1825625"/>
            <a:ext cx="4230270" cy="4351338"/>
          </a:xfrm>
        </p:spPr>
      </p:pic>
    </p:spTree>
    <p:extLst>
      <p:ext uri="{BB962C8B-B14F-4D97-AF65-F5344CB8AC3E}">
        <p14:creationId xmlns:p14="http://schemas.microsoft.com/office/powerpoint/2010/main" val="437354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07645-2B79-3C8D-CD32-56BF803F5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317" y="18255"/>
            <a:ext cx="10515600" cy="1325563"/>
          </a:xfrm>
        </p:spPr>
        <p:txBody>
          <a:bodyPr/>
          <a:lstStyle/>
          <a:p>
            <a:r>
              <a:rPr lang="en-IN" dirty="0"/>
              <a:t>Dynamic Vehicle </a:t>
            </a:r>
            <a:r>
              <a:rPr lang="en-IN" dirty="0" err="1"/>
              <a:t>Catalog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3D353-C729-E329-F5CA-81C0DFD8E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317" y="1253330"/>
            <a:ext cx="10515600" cy="560466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Categorized &amp; Tabbed Display:</a:t>
            </a:r>
            <a:endParaRPr lang="en-US" dirty="0"/>
          </a:p>
          <a:p>
            <a:pPr lvl="1"/>
            <a:r>
              <a:rPr lang="en-US" dirty="0"/>
              <a:t>To avoid overwhelming the user, vehicles are cleanly sorted into categories using a </a:t>
            </a:r>
            <a:r>
              <a:rPr lang="en-US" b="1" dirty="0" err="1"/>
              <a:t>JTabbedPane</a:t>
            </a:r>
            <a:r>
              <a:rPr lang="en-US" dirty="0"/>
              <a:t> (e.g., "Sedan," "SUV," "Hatchback").</a:t>
            </a:r>
          </a:p>
          <a:p>
            <a:pPr lvl="1"/>
            <a:r>
              <a:rPr lang="en-US" dirty="0"/>
              <a:t>The entire interface is built with Swing’s Grid Layout to for a modern aesthetic. </a:t>
            </a:r>
          </a:p>
          <a:p>
            <a:pPr marL="0" indent="0">
              <a:buNone/>
            </a:pPr>
            <a:r>
              <a:rPr lang="en-US" b="1" dirty="0"/>
              <a:t>Dynamic Price Calculation:</a:t>
            </a:r>
            <a:endParaRPr lang="en-US" dirty="0"/>
          </a:p>
          <a:p>
            <a:pPr lvl="1"/>
            <a:r>
              <a:rPr lang="en-US" dirty="0"/>
              <a:t>This is the core business logic. The price is not static.</a:t>
            </a:r>
          </a:p>
          <a:p>
            <a:pPr lvl="1"/>
            <a:r>
              <a:rPr lang="en-US" dirty="0"/>
              <a:t>The system calculates the total rental duration in </a:t>
            </a:r>
            <a:r>
              <a:rPr lang="en-US" i="1" dirty="0"/>
              <a:t>days</a:t>
            </a:r>
            <a:r>
              <a:rPr lang="en-US" dirty="0"/>
              <a:t> (rounding up any partial day to a full 24-hour period).</a:t>
            </a:r>
          </a:p>
          <a:p>
            <a:pPr lvl="1"/>
            <a:r>
              <a:rPr lang="en-US" b="1" dirty="0"/>
              <a:t>Formula:</a:t>
            </a:r>
            <a:r>
              <a:rPr lang="en-US" dirty="0"/>
              <a:t> Total Price = Base Daily Rate * Total Days</a:t>
            </a:r>
          </a:p>
          <a:p>
            <a:pPr lvl="1"/>
            <a:r>
              <a:rPr lang="en-US" dirty="0"/>
              <a:t>This is calculated in real-time for every vehicle card displayed.</a:t>
            </a:r>
          </a:p>
          <a:p>
            <a:pPr marL="0" indent="0">
              <a:buNone/>
            </a:pPr>
            <a:r>
              <a:rPr lang="en-US" b="1" dirty="0"/>
              <a:t>Data-Driven UI:</a:t>
            </a:r>
            <a:endParaRPr lang="en-US" dirty="0"/>
          </a:p>
          <a:p>
            <a:pPr lvl="1"/>
            <a:r>
              <a:rPr lang="en-US" dirty="0"/>
              <a:t>The vehicle models and their base prices are stored in </a:t>
            </a:r>
            <a:r>
              <a:rPr lang="en-US" dirty="0" err="1"/>
              <a:t>LinkedHashMap</a:t>
            </a:r>
            <a:r>
              <a:rPr lang="en-US" dirty="0"/>
              <a:t> data structures. This allows for easy updates and preserves the order of display.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loadScaledIcon</a:t>
            </a:r>
            <a:r>
              <a:rPr lang="en-US" dirty="0"/>
              <a:t> method dynamically loads vehicle images, or provides a </a:t>
            </a:r>
            <a:r>
              <a:rPr lang="en-US" dirty="0" err="1"/>
              <a:t>getPlaceholderIcon</a:t>
            </a:r>
            <a:r>
              <a:rPr lang="en-US" dirty="0"/>
              <a:t> if an image is missing, ensuring the UI never breaks.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9605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5F0BD-7B5D-46CD-8457-81F6C99B3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Dynamic Vehicle Catalog</a:t>
            </a:r>
            <a:endParaRPr lang="en-IN" sz="4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8EDEB2-4B62-2D60-123E-034C273E3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208142" y="1825625"/>
            <a:ext cx="5775716" cy="4351338"/>
          </a:xfrm>
        </p:spPr>
      </p:pic>
    </p:spTree>
    <p:extLst>
      <p:ext uri="{BB962C8B-B14F-4D97-AF65-F5344CB8AC3E}">
        <p14:creationId xmlns:p14="http://schemas.microsoft.com/office/powerpoint/2010/main" val="4067751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77625-38E6-5C6B-F816-8C3FB4A7A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Dynamic Vehicle Catalog</a:t>
            </a:r>
            <a:endParaRPr lang="en-IN" sz="4400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20592E9-3DCD-436E-ED06-5AC373629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570" y="1825625"/>
            <a:ext cx="6982860" cy="4351338"/>
          </a:xfrm>
        </p:spPr>
      </p:pic>
    </p:spTree>
    <p:extLst>
      <p:ext uri="{BB962C8B-B14F-4D97-AF65-F5344CB8AC3E}">
        <p14:creationId xmlns:p14="http://schemas.microsoft.com/office/powerpoint/2010/main" val="2300478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73A9B-6FA6-0934-F1CF-55C64845F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Vehicle Catalog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4055F6-1D3A-5968-2498-CEE4A8F27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106" y="1825625"/>
            <a:ext cx="7343787" cy="4351338"/>
          </a:xfrm>
        </p:spPr>
      </p:pic>
    </p:spTree>
    <p:extLst>
      <p:ext uri="{BB962C8B-B14F-4D97-AF65-F5344CB8AC3E}">
        <p14:creationId xmlns:p14="http://schemas.microsoft.com/office/powerpoint/2010/main" val="1686570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1187</Words>
  <Application>Microsoft Office PowerPoint</Application>
  <PresentationFormat>Widescreen</PresentationFormat>
  <Paragraphs>96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Algerian</vt:lpstr>
      <vt:lpstr>Arial</vt:lpstr>
      <vt:lpstr>Baskerville Old Face</vt:lpstr>
      <vt:lpstr>Calibri</vt:lpstr>
      <vt:lpstr>Calibri Light</vt:lpstr>
      <vt:lpstr>Office Theme</vt:lpstr>
      <vt:lpstr>Wheels On Rent</vt:lpstr>
      <vt:lpstr> Introduction - Project Overview </vt:lpstr>
      <vt:lpstr>Introduction - Technology Stack</vt:lpstr>
      <vt:lpstr>Booking Initiation</vt:lpstr>
      <vt:lpstr>Booking Initiation</vt:lpstr>
      <vt:lpstr>Dynamic Vehicle Catalog</vt:lpstr>
      <vt:lpstr>Dynamic Vehicle Catalog</vt:lpstr>
      <vt:lpstr>Dynamic Vehicle Catalog</vt:lpstr>
      <vt:lpstr>Dynamic Vehicle Catalog</vt:lpstr>
      <vt:lpstr>Secure Authentication</vt:lpstr>
      <vt:lpstr>Secure Authentication</vt:lpstr>
      <vt:lpstr>Secure Authentication(Login)</vt:lpstr>
      <vt:lpstr>Secure Authentication(Register)</vt:lpstr>
      <vt:lpstr> Booking Finalization </vt:lpstr>
      <vt:lpstr>PowerPoint Presentation</vt:lpstr>
      <vt:lpstr>Payment Gateway(UPI)</vt:lpstr>
      <vt:lpstr>Final Confirmation</vt:lpstr>
      <vt:lpstr>Conclusion &amp; Future Scope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Akshay Ram M Pai</dc:creator>
  <cp:lastModifiedBy>Akshay Ram M Pai</cp:lastModifiedBy>
  <cp:revision>6</cp:revision>
  <dcterms:created xsi:type="dcterms:W3CDTF">2025-10-22T16:19:17Z</dcterms:created>
  <dcterms:modified xsi:type="dcterms:W3CDTF">2025-10-22T17:08:44Z</dcterms:modified>
</cp:coreProperties>
</file>

<file path=docProps/thumbnail.jpeg>
</file>